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7" r:id="rId2"/>
  </p:sldIdLst>
  <p:sldSz cx="38404800" cy="32918400"/>
  <p:notesSz cx="6858000" cy="9144000"/>
  <p:defaultTextStyle>
    <a:defPPr>
      <a:defRPr lang="en-US"/>
    </a:defPPr>
    <a:lvl1pPr marL="0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1pPr>
    <a:lvl2pPr marL="2037786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2pPr>
    <a:lvl3pPr marL="4075572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3pPr>
    <a:lvl4pPr marL="6113358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4pPr>
    <a:lvl5pPr marL="8151144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5pPr>
    <a:lvl6pPr marL="10188931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6pPr>
    <a:lvl7pPr marL="12226717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7pPr>
    <a:lvl8pPr marL="14264503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8pPr>
    <a:lvl9pPr marL="16302289" algn="l" defTabSz="2037786" rtl="0" eaLnBrk="1" latinLnBrk="0" hangingPunct="1">
      <a:defRPr sz="8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2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Kim" initials="BK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4F8B"/>
    <a:srgbClr val="0D4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79" autoAdjust="0"/>
    <p:restoredTop sz="94674"/>
  </p:normalViewPr>
  <p:slideViewPr>
    <p:cSldViewPr snapToGrid="0" snapToObjects="1">
      <p:cViewPr varScale="1">
        <p:scale>
          <a:sx n="23" d="100"/>
          <a:sy n="23" d="100"/>
        </p:scale>
        <p:origin x="2550" y="96"/>
      </p:cViewPr>
      <p:guideLst>
        <p:guide orient="horz" pos="10368"/>
        <p:guide pos="12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g>
</file>

<file path=ppt/media/image2.wmf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5387342"/>
            <a:ext cx="28803600" cy="11460480"/>
          </a:xfrm>
        </p:spPr>
        <p:txBody>
          <a:bodyPr anchor="b"/>
          <a:lstStyle>
            <a:lvl1pPr algn="ctr">
              <a:defRPr sz="189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7560"/>
            </a:lvl1pPr>
            <a:lvl2pPr marL="1440180" indent="0" algn="ctr">
              <a:buNone/>
              <a:defRPr sz="6300"/>
            </a:lvl2pPr>
            <a:lvl3pPr marL="2880360" indent="0" algn="ctr">
              <a:buNone/>
              <a:defRPr sz="5670"/>
            </a:lvl3pPr>
            <a:lvl4pPr marL="4320540" indent="0" algn="ctr">
              <a:buNone/>
              <a:defRPr sz="5040"/>
            </a:lvl4pPr>
            <a:lvl5pPr marL="5760720" indent="0" algn="ctr">
              <a:buNone/>
              <a:defRPr sz="5040"/>
            </a:lvl5pPr>
            <a:lvl6pPr marL="7200900" indent="0" algn="ctr">
              <a:buNone/>
              <a:defRPr sz="5040"/>
            </a:lvl6pPr>
            <a:lvl7pPr marL="8641080" indent="0" algn="ctr">
              <a:buNone/>
              <a:defRPr sz="5040"/>
            </a:lvl7pPr>
            <a:lvl8pPr marL="10081260" indent="0" algn="ctr">
              <a:buNone/>
              <a:defRPr sz="5040"/>
            </a:lvl8pPr>
            <a:lvl9pPr marL="11521440" indent="0" algn="ctr">
              <a:buNone/>
              <a:defRPr sz="504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33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97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5" y="1752600"/>
            <a:ext cx="8281035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0" y="1752600"/>
            <a:ext cx="24363045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24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6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28" y="8206745"/>
            <a:ext cx="33124140" cy="13693138"/>
          </a:xfrm>
        </p:spPr>
        <p:txBody>
          <a:bodyPr anchor="b"/>
          <a:lstStyle>
            <a:lvl1pPr>
              <a:defRPr sz="189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28" y="22029425"/>
            <a:ext cx="33124140" cy="7200898"/>
          </a:xfrm>
        </p:spPr>
        <p:txBody>
          <a:bodyPr/>
          <a:lstStyle>
            <a:lvl1pPr marL="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1pPr>
            <a:lvl2pPr marL="144018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2pPr>
            <a:lvl3pPr marL="2880360" indent="0">
              <a:buNone/>
              <a:defRPr sz="5670">
                <a:solidFill>
                  <a:schemeClr val="tx1">
                    <a:tint val="75000"/>
                  </a:schemeClr>
                </a:solidFill>
              </a:defRPr>
            </a:lvl3pPr>
            <a:lvl4pPr marL="43205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7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9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10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12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3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95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3"/>
            <a:ext cx="3312414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4" y="8069582"/>
            <a:ext cx="16247029" cy="3954778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4" y="12024360"/>
            <a:ext cx="16247029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0" y="8069582"/>
            <a:ext cx="16327042" cy="3954778"/>
          </a:xfrm>
        </p:spPr>
        <p:txBody>
          <a:bodyPr anchor="b"/>
          <a:lstStyle>
            <a:lvl1pPr marL="0" indent="0">
              <a:buNone/>
              <a:defRPr sz="7560" b="1"/>
            </a:lvl1pPr>
            <a:lvl2pPr marL="1440180" indent="0">
              <a:buNone/>
              <a:defRPr sz="6300" b="1"/>
            </a:lvl2pPr>
            <a:lvl3pPr marL="2880360" indent="0">
              <a:buNone/>
              <a:defRPr sz="5670" b="1"/>
            </a:lvl3pPr>
            <a:lvl4pPr marL="4320540" indent="0">
              <a:buNone/>
              <a:defRPr sz="5040" b="1"/>
            </a:lvl4pPr>
            <a:lvl5pPr marL="5760720" indent="0">
              <a:buNone/>
              <a:defRPr sz="5040" b="1"/>
            </a:lvl5pPr>
            <a:lvl6pPr marL="7200900" indent="0">
              <a:buNone/>
              <a:defRPr sz="5040" b="1"/>
            </a:lvl6pPr>
            <a:lvl7pPr marL="8641080" indent="0">
              <a:buNone/>
              <a:defRPr sz="5040" b="1"/>
            </a:lvl7pPr>
            <a:lvl8pPr marL="10081260" indent="0">
              <a:buNone/>
              <a:defRPr sz="5040" b="1"/>
            </a:lvl8pPr>
            <a:lvl9pPr marL="11521440" indent="0">
              <a:buNone/>
              <a:defRPr sz="5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0" y="12024360"/>
            <a:ext cx="16327042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1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8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9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2194560"/>
            <a:ext cx="12386547" cy="768096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2"/>
            <a:ext cx="19442430" cy="23393400"/>
          </a:xfrm>
        </p:spPr>
        <p:txBody>
          <a:bodyPr/>
          <a:lstStyle>
            <a:lvl1pPr>
              <a:defRPr sz="10080"/>
            </a:lvl1pPr>
            <a:lvl2pPr>
              <a:defRPr sz="8820"/>
            </a:lvl2pPr>
            <a:lvl3pPr>
              <a:defRPr sz="7560"/>
            </a:lvl3pPr>
            <a:lvl4pPr>
              <a:defRPr sz="6300"/>
            </a:lvl4pPr>
            <a:lvl5pPr>
              <a:defRPr sz="6300"/>
            </a:lvl5pPr>
            <a:lvl6pPr>
              <a:defRPr sz="6300"/>
            </a:lvl6pPr>
            <a:lvl7pPr>
              <a:defRPr sz="6300"/>
            </a:lvl7pPr>
            <a:lvl8pPr>
              <a:defRPr sz="6300"/>
            </a:lvl8pPr>
            <a:lvl9pPr>
              <a:defRPr sz="6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9875520"/>
            <a:ext cx="12386547" cy="18295622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8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4" y="2194560"/>
            <a:ext cx="12386547" cy="7680960"/>
          </a:xfrm>
        </p:spPr>
        <p:txBody>
          <a:bodyPr anchor="b"/>
          <a:lstStyle>
            <a:lvl1pPr>
              <a:defRPr sz="1008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27042" y="4739642"/>
            <a:ext cx="19442430" cy="23393400"/>
          </a:xfrm>
        </p:spPr>
        <p:txBody>
          <a:bodyPr/>
          <a:lstStyle>
            <a:lvl1pPr marL="0" indent="0">
              <a:buNone/>
              <a:defRPr sz="10080"/>
            </a:lvl1pPr>
            <a:lvl2pPr marL="1440180" indent="0">
              <a:buNone/>
              <a:defRPr sz="8820"/>
            </a:lvl2pPr>
            <a:lvl3pPr marL="2880360" indent="0">
              <a:buNone/>
              <a:defRPr sz="7560"/>
            </a:lvl3pPr>
            <a:lvl4pPr marL="4320540" indent="0">
              <a:buNone/>
              <a:defRPr sz="6300"/>
            </a:lvl4pPr>
            <a:lvl5pPr marL="5760720" indent="0">
              <a:buNone/>
              <a:defRPr sz="6300"/>
            </a:lvl5pPr>
            <a:lvl6pPr marL="7200900" indent="0">
              <a:buNone/>
              <a:defRPr sz="6300"/>
            </a:lvl6pPr>
            <a:lvl7pPr marL="8641080" indent="0">
              <a:buNone/>
              <a:defRPr sz="6300"/>
            </a:lvl7pPr>
            <a:lvl8pPr marL="10081260" indent="0">
              <a:buNone/>
              <a:defRPr sz="6300"/>
            </a:lvl8pPr>
            <a:lvl9pPr marL="11521440" indent="0">
              <a:buNone/>
              <a:defRPr sz="6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4" y="9875520"/>
            <a:ext cx="12386547" cy="18295622"/>
          </a:xfrm>
        </p:spPr>
        <p:txBody>
          <a:bodyPr/>
          <a:lstStyle>
            <a:lvl1pPr marL="0" indent="0">
              <a:buNone/>
              <a:defRPr sz="5040"/>
            </a:lvl1pPr>
            <a:lvl2pPr marL="1440180" indent="0">
              <a:buNone/>
              <a:defRPr sz="4410"/>
            </a:lvl2pPr>
            <a:lvl3pPr marL="2880360" indent="0">
              <a:buNone/>
              <a:defRPr sz="3780"/>
            </a:lvl3pPr>
            <a:lvl4pPr marL="4320540" indent="0">
              <a:buNone/>
              <a:defRPr sz="3150"/>
            </a:lvl4pPr>
            <a:lvl5pPr marL="5760720" indent="0">
              <a:buNone/>
              <a:defRPr sz="3150"/>
            </a:lvl5pPr>
            <a:lvl6pPr marL="7200900" indent="0">
              <a:buNone/>
              <a:defRPr sz="3150"/>
            </a:lvl6pPr>
            <a:lvl7pPr marL="8641080" indent="0">
              <a:buNone/>
              <a:defRPr sz="3150"/>
            </a:lvl7pPr>
            <a:lvl8pPr marL="10081260" indent="0">
              <a:buNone/>
              <a:defRPr sz="3150"/>
            </a:lvl8pPr>
            <a:lvl9pPr marL="11521440" indent="0">
              <a:buNone/>
              <a:defRPr sz="31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81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3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2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72E2A-A46F-2944-8982-0D4B8273BC81}" type="datetimeFigureOut">
              <a:rPr lang="en-US" smtClean="0"/>
              <a:pPr/>
              <a:t>4/10/2017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2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2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43168-84F6-B24C-8B29-42C4CF9FB52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ComputerScience_postertemplate_3-16-01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7" y="0"/>
            <a:ext cx="38366963" cy="3291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6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2880360" rtl="0" eaLnBrk="1" latinLnBrk="0" hangingPunct="1">
        <a:lnSpc>
          <a:spcPct val="90000"/>
        </a:lnSpc>
        <a:spcBef>
          <a:spcPct val="0"/>
        </a:spcBef>
        <a:buNone/>
        <a:defRPr sz="13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90" indent="-720090" algn="l" defTabSz="2880360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20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6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648081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92099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936117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2241530" indent="-720090" algn="l" defTabSz="2880360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2pPr>
      <a:lvl3pPr marL="28803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3pPr>
      <a:lvl4pPr marL="43205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4pPr>
      <a:lvl5pPr marL="576072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5pPr>
      <a:lvl6pPr marL="720090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6pPr>
      <a:lvl7pPr marL="864108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7pPr>
      <a:lvl8pPr marL="1008126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8pPr>
      <a:lvl9pPr marL="11521440" algn="l" defTabSz="2880360" rtl="0" eaLnBrk="1" latinLnBrk="0" hangingPunct="1">
        <a:defRPr sz="56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3" Type="http://schemas.openxmlformats.org/officeDocument/2006/relationships/image" Target="../media/image3.emf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25637811" y="3938690"/>
            <a:ext cx="11813028" cy="2820137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3486764" y="3938690"/>
            <a:ext cx="11813028" cy="282013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3515307" y="4002252"/>
            <a:ext cx="11784485" cy="1862048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 smtClean="0">
                <a:solidFill>
                  <a:schemeClr val="accent1">
                    <a:lumMod val="75000"/>
                  </a:schemeClr>
                </a:solidFill>
                <a:effectLst/>
              </a:rPr>
              <a:t>DESIGN</a:t>
            </a:r>
            <a:endParaRPr lang="en-US" sz="11500" b="1" dirty="0">
              <a:solidFill>
                <a:schemeClr val="accent1">
                  <a:lumMod val="75000"/>
                </a:schemeClr>
              </a:solidFill>
              <a:effectLst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28852" y="3938690"/>
            <a:ext cx="11814048" cy="2827246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246427" y="4002252"/>
            <a:ext cx="11825016" cy="186204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RESEARCH</a:t>
            </a:r>
            <a:endParaRPr lang="en-US" sz="7200" b="1" dirty="0">
              <a:solidFill>
                <a:schemeClr val="accent1">
                  <a:lumMod val="60000"/>
                  <a:lumOff val="40000"/>
                </a:schemeClr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310849"/>
            <a:ext cx="32644080" cy="1979552"/>
          </a:xfrm>
        </p:spPr>
        <p:txBody>
          <a:bodyPr>
            <a:noAutofit/>
          </a:bodyPr>
          <a:lstStyle/>
          <a:p>
            <a:r>
              <a:rPr lang="en-US" sz="12300" b="1" dirty="0" smtClean="0">
                <a:solidFill>
                  <a:srgbClr val="104F8B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rial"/>
              </a:rPr>
              <a:t>VR Application </a:t>
            </a:r>
            <a:r>
              <a:rPr lang="en-US" sz="12300" b="1" dirty="0" smtClean="0">
                <a:solidFill>
                  <a:srgbClr val="104F8B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  <a:cs typeface="Arial"/>
              </a:rPr>
              <a:t>Research &amp; Design</a:t>
            </a:r>
            <a:endParaRPr lang="en-US" sz="12300" b="1" dirty="0">
              <a:solidFill>
                <a:srgbClr val="104F8B"/>
              </a:solidFill>
              <a:latin typeface="Adobe Gothic Std B" panose="020B0800000000000000" pitchFamily="34" charset="-128"/>
              <a:ea typeface="Adobe Gothic Std B" panose="020B0800000000000000" pitchFamily="34" charset="-128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22903" y="7154428"/>
            <a:ext cx="10551117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    Since Virtual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Reality technology and tools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became accessible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to small teams of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engineers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artists, teams now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produce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immersive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experiences without the need to adopt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implementation techniques beyond those of traditional video game design.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 light of these advancements,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this project aimed to first perform research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current VR content, and utilize that research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to design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a unique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VR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experience.</a:t>
            </a:r>
            <a:endParaRPr lang="en-US" sz="4000" i="1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22904" y="14509678"/>
            <a:ext cx="105511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latin typeface="Arial"/>
                <a:cs typeface="Arial"/>
              </a:rPr>
              <a:t>     In order t</a:t>
            </a:r>
            <a:r>
              <a:rPr lang="en-US" sz="4000" dirty="0" smtClean="0">
                <a:latin typeface="Arial"/>
                <a:cs typeface="Arial"/>
              </a:rPr>
              <a:t>o </a:t>
            </a:r>
            <a:r>
              <a:rPr lang="en-US" sz="4000" dirty="0" smtClean="0">
                <a:latin typeface="Arial"/>
                <a:cs typeface="Arial"/>
              </a:rPr>
              <a:t>analyze </a:t>
            </a:r>
            <a:r>
              <a:rPr lang="en-US" sz="4000" dirty="0">
                <a:latin typeface="Arial"/>
                <a:cs typeface="Arial"/>
              </a:rPr>
              <a:t>and </a:t>
            </a:r>
            <a:r>
              <a:rPr lang="en-US" sz="4000" dirty="0" smtClean="0">
                <a:latin typeface="Arial"/>
                <a:cs typeface="Arial"/>
              </a:rPr>
              <a:t>visualize </a:t>
            </a:r>
            <a:r>
              <a:rPr lang="en-US" sz="4000" dirty="0" smtClean="0">
                <a:latin typeface="Arial"/>
                <a:cs typeface="Arial"/>
              </a:rPr>
              <a:t>data on</a:t>
            </a:r>
            <a:r>
              <a:rPr lang="en-US" sz="4000" dirty="0" smtClean="0">
                <a:latin typeface="Arial"/>
                <a:cs typeface="Arial"/>
              </a:rPr>
              <a:t> current VR trends, existing </a:t>
            </a:r>
            <a:r>
              <a:rPr lang="en-US" sz="4000" dirty="0" smtClean="0">
                <a:latin typeface="Arial"/>
                <a:cs typeface="Arial"/>
              </a:rPr>
              <a:t>applications were reviewed </a:t>
            </a:r>
            <a:r>
              <a:rPr lang="en-US" sz="4000" dirty="0" smtClean="0">
                <a:latin typeface="Arial"/>
                <a:cs typeface="Arial"/>
              </a:rPr>
              <a:t>and </a:t>
            </a:r>
            <a:r>
              <a:rPr lang="en-US" sz="4000" dirty="0" smtClean="0">
                <a:latin typeface="Arial"/>
                <a:cs typeface="Arial"/>
              </a:rPr>
              <a:t>findings collected </a:t>
            </a:r>
            <a:r>
              <a:rPr lang="en-US" sz="4000" dirty="0" smtClean="0">
                <a:latin typeface="Arial"/>
                <a:cs typeface="Arial"/>
              </a:rPr>
              <a:t>into </a:t>
            </a:r>
            <a:r>
              <a:rPr lang="en-US" sz="4000" dirty="0" smtClean="0">
                <a:latin typeface="Arial"/>
                <a:cs typeface="Arial"/>
              </a:rPr>
              <a:t>a </a:t>
            </a:r>
            <a:r>
              <a:rPr lang="en-US" sz="4000" dirty="0" smtClean="0">
                <a:latin typeface="Arial"/>
                <a:cs typeface="Arial"/>
              </a:rPr>
              <a:t>relational database using a custom-built desktop application. This application provided basic data entry and reporting features to properly organize and present information.</a:t>
            </a:r>
            <a:endParaRPr lang="en-US" sz="4000" dirty="0"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150596" y="7154428"/>
            <a:ext cx="10552176" cy="142500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4000" dirty="0" smtClean="0">
                <a:latin typeface="Arial"/>
                <a:cs typeface="Arial"/>
              </a:rPr>
              <a:t>     The team chose to utilize the following four genres in designing an experience: </a:t>
            </a:r>
            <a:r>
              <a:rPr lang="en-US" sz="4000" b="1" dirty="0" smtClean="0">
                <a:latin typeface="Arial"/>
                <a:cs typeface="Arial"/>
              </a:rPr>
              <a:t>Educational, Simulation, Strategy, </a:t>
            </a:r>
            <a:r>
              <a:rPr lang="en-US" sz="4000" dirty="0" smtClean="0">
                <a:latin typeface="Arial"/>
                <a:cs typeface="Arial"/>
              </a:rPr>
              <a:t>and</a:t>
            </a:r>
            <a:r>
              <a:rPr lang="en-US" sz="4000" b="1" dirty="0" smtClean="0">
                <a:latin typeface="Arial"/>
                <a:cs typeface="Arial"/>
              </a:rPr>
              <a:t> Game</a:t>
            </a:r>
            <a:r>
              <a:rPr lang="en-US" sz="4000" dirty="0" smtClean="0">
                <a:latin typeface="Arial"/>
                <a:cs typeface="Arial"/>
              </a:rPr>
              <a:t>. These genres were well-placed for the VR platform, and also provided a synergy between the following mechanics: </a:t>
            </a:r>
            <a:r>
              <a:rPr lang="en-US" sz="4000" b="1" dirty="0" smtClean="0">
                <a:latin typeface="Arial"/>
                <a:cs typeface="Arial"/>
              </a:rPr>
              <a:t>360-degree View, Item Use, Static User Interface, </a:t>
            </a:r>
            <a:r>
              <a:rPr lang="en-US" sz="4000" dirty="0" smtClean="0">
                <a:latin typeface="Arial"/>
                <a:cs typeface="Arial"/>
              </a:rPr>
              <a:t>and</a:t>
            </a:r>
            <a:r>
              <a:rPr lang="en-US" sz="4000" b="1" dirty="0" smtClean="0">
                <a:latin typeface="Arial"/>
                <a:cs typeface="Arial"/>
              </a:rPr>
              <a:t> Spatial Awareness.</a:t>
            </a:r>
          </a:p>
          <a:p>
            <a:pPr algn="just"/>
            <a:endParaRPr lang="en-US" sz="4000" b="1" dirty="0">
              <a:latin typeface="Arial"/>
              <a:cs typeface="Arial"/>
            </a:endParaRPr>
          </a:p>
          <a:p>
            <a:pPr algn="just"/>
            <a:endParaRPr lang="en-US" sz="4000" b="1" dirty="0" smtClean="0">
              <a:latin typeface="Arial"/>
              <a:cs typeface="Arial"/>
            </a:endParaRPr>
          </a:p>
          <a:p>
            <a:pPr algn="just"/>
            <a:endParaRPr lang="en-US" sz="4000" b="1" dirty="0" smtClean="0">
              <a:latin typeface="Arial"/>
              <a:cs typeface="Arial"/>
            </a:endParaRPr>
          </a:p>
          <a:p>
            <a:pPr algn="just"/>
            <a:endParaRPr lang="en-US" sz="4000" b="1" dirty="0">
              <a:latin typeface="Arial"/>
              <a:cs typeface="Arial"/>
            </a:endParaRPr>
          </a:p>
          <a:p>
            <a:pPr algn="just"/>
            <a:endParaRPr lang="en-US" sz="4000" b="1" dirty="0" smtClean="0">
              <a:latin typeface="Arial"/>
              <a:cs typeface="Arial"/>
            </a:endParaRPr>
          </a:p>
          <a:p>
            <a:pPr algn="just"/>
            <a:endParaRPr lang="en-US" sz="4000" b="1" dirty="0">
              <a:latin typeface="Arial"/>
              <a:cs typeface="Arial"/>
            </a:endParaRPr>
          </a:p>
          <a:p>
            <a:pPr algn="just"/>
            <a:endParaRPr lang="en-US" sz="4000" b="1" dirty="0" smtClean="0">
              <a:latin typeface="Arial"/>
              <a:cs typeface="Arial"/>
            </a:endParaRPr>
          </a:p>
          <a:p>
            <a:pPr algn="just"/>
            <a:endParaRPr lang="en-US" sz="4000" b="1" dirty="0">
              <a:latin typeface="Arial"/>
              <a:cs typeface="Arial"/>
            </a:endParaRPr>
          </a:p>
          <a:p>
            <a:pPr algn="just"/>
            <a:endParaRPr lang="en-US" sz="4000" b="1" dirty="0" smtClean="0">
              <a:latin typeface="Arial"/>
              <a:cs typeface="Arial"/>
            </a:endParaRPr>
          </a:p>
          <a:p>
            <a:pPr algn="just"/>
            <a:endParaRPr lang="en-US" sz="4000" b="1" dirty="0">
              <a:latin typeface="Arial"/>
              <a:cs typeface="Arial"/>
            </a:endParaRPr>
          </a:p>
          <a:p>
            <a:pPr algn="just"/>
            <a:r>
              <a:rPr lang="en-US" sz="4000" dirty="0" smtClean="0">
                <a:latin typeface="Arial"/>
                <a:cs typeface="Arial"/>
              </a:rPr>
              <a:t>     The mixture of these genres and mechanics was used as a basis for the design of a real-time strategy, cultural simulation experience based in the Mississippian time period (“Mound Builders”).</a:t>
            </a:r>
            <a:endParaRPr lang="en-US" sz="4000" dirty="0" smtClean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510332" y="22517737"/>
            <a:ext cx="10260084" cy="93256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/>
            <a:r>
              <a:rPr lang="en-US" sz="4000" dirty="0">
                <a:latin typeface="Arial"/>
                <a:cs typeface="Arial"/>
              </a:rPr>
              <a:t>Oculus supports all commercial VR </a:t>
            </a:r>
            <a:r>
              <a:rPr lang="en-US" sz="4000" dirty="0" smtClean="0">
                <a:latin typeface="Arial"/>
                <a:cs typeface="Arial"/>
              </a:rPr>
              <a:t>platforms </a:t>
            </a:r>
            <a:r>
              <a:rPr lang="en-US" sz="4000" dirty="0">
                <a:latin typeface="Arial"/>
                <a:cs typeface="Arial"/>
              </a:rPr>
              <a:t>with its robust features. Our project offers modified experiences based on the platform which are easily built for thanks to both Unity and Oculus. Designing the scenarios and simulation required a broad and adaptable feature set, which determines elements of play we can include. The performance issues were most directly affected by graphical rather than </a:t>
            </a:r>
            <a:r>
              <a:rPr lang="en-US" sz="4000" dirty="0" smtClean="0">
                <a:latin typeface="Arial"/>
                <a:cs typeface="Arial"/>
              </a:rPr>
              <a:t>procedural </a:t>
            </a:r>
            <a:r>
              <a:rPr lang="en-US" sz="4000" dirty="0">
                <a:latin typeface="Arial"/>
                <a:cs typeface="Arial"/>
              </a:rPr>
              <a:t>considerations, while actual gameplay was limited by creative development of worthy GUI structures. Perhaps the greatest common element of games' themes are their interfaces. </a:t>
            </a:r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22904" y="5936468"/>
            <a:ext cx="1023837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rgbClr val="104F8B"/>
                </a:solidFill>
              </a:rPr>
              <a:t>Basis &amp; Direction</a:t>
            </a:r>
            <a:endParaRPr lang="en-US" sz="7200" b="1" dirty="0">
              <a:solidFill>
                <a:srgbClr val="104F8B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22904" y="13370734"/>
            <a:ext cx="1041094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104F8B"/>
                </a:solidFill>
              </a:rPr>
              <a:t>Method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150596" y="5982634"/>
            <a:ext cx="10552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rgbClr val="104F8B"/>
                </a:solidFill>
              </a:rPr>
              <a:t>Genre &amp; Mechanics</a:t>
            </a:r>
            <a:endParaRPr lang="en-US" sz="7200" b="1" dirty="0">
              <a:solidFill>
                <a:srgbClr val="104F8B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510332" y="21038136"/>
            <a:ext cx="1011832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104F8B"/>
                </a:solidFill>
              </a:rPr>
              <a:t>Conclusion / Future works</a:t>
            </a:r>
          </a:p>
          <a:p>
            <a:endParaRPr lang="en-US" sz="6600" u="sng" dirty="0">
              <a:solidFill>
                <a:srgbClr val="4F81BD"/>
              </a:solidFill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2880360" y="1988669"/>
            <a:ext cx="32644080" cy="2041100"/>
          </a:xfrm>
          <a:prstGeom prst="rect">
            <a:avLst/>
          </a:prstGeom>
        </p:spPr>
        <p:txBody>
          <a:bodyPr vert="horz" lIns="407557" tIns="203779" rIns="407557" bIns="203779" rtlCol="0" anchor="ctr">
            <a:noAutofit/>
          </a:bodyPr>
          <a:lstStyle>
            <a:lvl1pPr algn="ctr" defTabSz="2037786" rtl="0" eaLnBrk="1" latinLnBrk="0" hangingPunct="1">
              <a:spcBef>
                <a:spcPct val="0"/>
              </a:spcBef>
              <a:buNone/>
              <a:defRPr sz="19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Daniel Johnson | </a:t>
            </a:r>
            <a:r>
              <a:rPr lang="en-US" sz="4400" dirty="0" err="1" smtClean="0">
                <a:solidFill>
                  <a:srgbClr val="104F8B"/>
                </a:solidFill>
                <a:latin typeface="Arial"/>
                <a:cs typeface="Arial"/>
              </a:rPr>
              <a:t>Asad</a:t>
            </a:r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 Ashur | T. Avery </a:t>
            </a:r>
            <a:r>
              <a:rPr lang="en-US" sz="4400" dirty="0" err="1" smtClean="0">
                <a:solidFill>
                  <a:srgbClr val="104F8B"/>
                </a:solidFill>
                <a:latin typeface="Arial"/>
                <a:cs typeface="Arial"/>
              </a:rPr>
              <a:t>Eich</a:t>
            </a:r>
            <a:r>
              <a:rPr lang="en-US" sz="4400" dirty="0">
                <a:solidFill>
                  <a:srgbClr val="104F8B"/>
                </a:solidFill>
                <a:latin typeface="Arial"/>
                <a:cs typeface="Arial"/>
              </a:rPr>
              <a:t> </a:t>
            </a:r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--</a:t>
            </a:r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 </a:t>
            </a:r>
            <a:r>
              <a:rPr lang="en-US" sz="4400" dirty="0">
                <a:solidFill>
                  <a:srgbClr val="104F8B"/>
                </a:solidFill>
                <a:latin typeface="Arial"/>
                <a:cs typeface="Arial"/>
              </a:rPr>
              <a:t>Department of Computer Science</a:t>
            </a:r>
          </a:p>
          <a:p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Dr. </a:t>
            </a:r>
            <a:r>
              <a:rPr lang="en-US" sz="4400" dirty="0" err="1" smtClean="0">
                <a:solidFill>
                  <a:srgbClr val="104F8B"/>
                </a:solidFill>
                <a:latin typeface="Arial"/>
                <a:cs typeface="Arial"/>
              </a:rPr>
              <a:t>Aleshia</a:t>
            </a:r>
            <a:r>
              <a:rPr lang="en-US" sz="4400" dirty="0" smtClean="0">
                <a:solidFill>
                  <a:srgbClr val="104F8B"/>
                </a:solidFill>
                <a:latin typeface="Arial"/>
                <a:cs typeface="Arial"/>
              </a:rPr>
              <a:t> Hayes, Advisor</a:t>
            </a:r>
            <a:endParaRPr lang="en-US" sz="4400" dirty="0">
              <a:solidFill>
                <a:srgbClr val="104F8B"/>
              </a:solidFill>
              <a:latin typeface="Arial"/>
              <a:cs typeface="Arial"/>
            </a:endParaRPr>
          </a:p>
        </p:txBody>
      </p:sp>
      <p:pic>
        <p:nvPicPr>
          <p:cNvPr id="3" name="Picture 2" descr="IPFW Sig_University_Print_RIGHT_2Color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85"/>
          <a:stretch/>
        </p:blipFill>
        <p:spPr>
          <a:xfrm>
            <a:off x="1281291" y="633963"/>
            <a:ext cx="3373836" cy="30264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150597" y="29240447"/>
            <a:ext cx="105521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latin typeface="Arial"/>
                <a:cs typeface="Arial"/>
              </a:rPr>
              <a:t>The application architecture </a:t>
            </a:r>
            <a:r>
              <a:rPr lang="en-US" sz="4000" dirty="0" smtClean="0">
                <a:latin typeface="Arial"/>
                <a:cs typeface="Arial"/>
              </a:rPr>
              <a:t>followed </a:t>
            </a:r>
            <a:r>
              <a:rPr lang="en-US" sz="4000" dirty="0" smtClean="0">
                <a:latin typeface="Arial"/>
                <a:cs typeface="Arial"/>
              </a:rPr>
              <a:t>a simple modular design, </a:t>
            </a:r>
            <a:r>
              <a:rPr lang="en-US" sz="4000" dirty="0" smtClean="0">
                <a:latin typeface="Arial"/>
                <a:cs typeface="Arial"/>
              </a:rPr>
              <a:t>allowing the game engine components to respond to global seasonal events.</a:t>
            </a:r>
            <a:endParaRPr lang="en-US" sz="4000" dirty="0">
              <a:latin typeface="Arial"/>
              <a:cs typeface="Arial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922903" y="20299413"/>
            <a:ext cx="105511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latin typeface="Arial"/>
                <a:cs typeface="Arial"/>
              </a:rPr>
              <a:t>     The results effectively determined genres and mechanics that trended to succeed on the VR platform. Analysis </a:t>
            </a:r>
            <a:r>
              <a:rPr lang="en-US" sz="4000" dirty="0" smtClean="0">
                <a:latin typeface="Arial"/>
                <a:cs typeface="Arial"/>
              </a:rPr>
              <a:t>also </a:t>
            </a:r>
            <a:r>
              <a:rPr lang="en-US" sz="4000" dirty="0" smtClean="0">
                <a:latin typeface="Arial"/>
                <a:cs typeface="Arial"/>
              </a:rPr>
              <a:t>determined what key genres and mechanics might be combined with the goal of providing a more robust VR experience.</a:t>
            </a:r>
            <a:endParaRPr lang="en-US" sz="4000" i="1" dirty="0">
              <a:latin typeface="Arial"/>
              <a:cs typeface="Arial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22904" y="19062723"/>
            <a:ext cx="1036686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rgbClr val="104F8B"/>
                </a:solidFill>
              </a:rPr>
              <a:t>Results</a:t>
            </a:r>
            <a:endParaRPr lang="en-US" sz="7200" b="1" dirty="0">
              <a:solidFill>
                <a:srgbClr val="104F8B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82575" y="30550225"/>
            <a:ext cx="115924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 smtClean="0">
                <a:latin typeface="Arial"/>
                <a:cs typeface="Arial"/>
              </a:rPr>
              <a:t>“Genres </a:t>
            </a:r>
            <a:r>
              <a:rPr lang="en-US" sz="3200" i="1" dirty="0">
                <a:latin typeface="Arial"/>
                <a:cs typeface="Arial"/>
              </a:rPr>
              <a:t>used among </a:t>
            </a:r>
            <a:r>
              <a:rPr lang="en-US" sz="3200" i="1" dirty="0" smtClean="0">
                <a:latin typeface="Arial"/>
                <a:cs typeface="Arial"/>
              </a:rPr>
              <a:t>VR </a:t>
            </a:r>
            <a:r>
              <a:rPr lang="en-US" sz="3200" i="1" dirty="0" smtClean="0">
                <a:latin typeface="Arial"/>
                <a:cs typeface="Arial"/>
              </a:rPr>
              <a:t>applications</a:t>
            </a:r>
            <a:r>
              <a:rPr lang="en-US" sz="3200" i="1" dirty="0" smtClean="0">
                <a:latin typeface="Arial"/>
                <a:cs typeface="Arial"/>
              </a:rPr>
              <a:t>.”</a:t>
            </a:r>
          </a:p>
          <a:p>
            <a:pPr algn="ctr"/>
            <a:r>
              <a:rPr lang="en-US" sz="3200" i="1" dirty="0" smtClean="0">
                <a:latin typeface="Arial"/>
                <a:cs typeface="Arial"/>
              </a:rPr>
              <a:t>(Other data sets related </a:t>
            </a:r>
            <a:r>
              <a:rPr lang="en-US" sz="3200" i="1" dirty="0" smtClean="0">
                <a:latin typeface="Arial"/>
                <a:cs typeface="Arial"/>
              </a:rPr>
              <a:t>these </a:t>
            </a:r>
            <a:r>
              <a:rPr lang="en-US" sz="3200" i="1" dirty="0" smtClean="0">
                <a:latin typeface="Arial"/>
                <a:cs typeface="Arial"/>
              </a:rPr>
              <a:t>genres to </a:t>
            </a:r>
            <a:r>
              <a:rPr lang="en-US" sz="3200" i="1" dirty="0" smtClean="0">
                <a:latin typeface="Arial"/>
                <a:cs typeface="Arial"/>
              </a:rPr>
              <a:t>mechanics</a:t>
            </a:r>
            <a:r>
              <a:rPr lang="en-US" sz="3200" i="1" dirty="0" smtClean="0">
                <a:latin typeface="Arial"/>
                <a:cs typeface="Arial"/>
              </a:rPr>
              <a:t>.)</a:t>
            </a:r>
            <a:endParaRPr lang="en-US" sz="3200" dirty="0"/>
          </a:p>
        </p:txBody>
      </p:sp>
      <p:sp>
        <p:nvSpPr>
          <p:cNvPr id="35" name="TextBox 34"/>
          <p:cNvSpPr txBox="1"/>
          <p:nvPr/>
        </p:nvSpPr>
        <p:spPr>
          <a:xfrm>
            <a:off x="25637811" y="4002252"/>
            <a:ext cx="11813028" cy="1862048"/>
          </a:xfrm>
          <a:prstGeom prst="rect">
            <a:avLst/>
          </a:prstGeom>
          <a:noFill/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 smtClean="0">
                <a:solidFill>
                  <a:schemeClr val="accent1">
                    <a:lumMod val="50000"/>
                  </a:schemeClr>
                </a:solidFill>
              </a:rPr>
              <a:t>PROTOTYPE</a:t>
            </a:r>
            <a:endParaRPr lang="en-US" sz="11500" b="1" dirty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163" y="12323932"/>
            <a:ext cx="9916789" cy="55781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046" y="24142323"/>
            <a:ext cx="9982235" cy="6236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TextBox 37"/>
          <p:cNvSpPr txBox="1"/>
          <p:nvPr/>
        </p:nvSpPr>
        <p:spPr>
          <a:xfrm>
            <a:off x="14150596" y="21365936"/>
            <a:ext cx="10552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>
                <a:solidFill>
                  <a:srgbClr val="104F8B"/>
                </a:solidFill>
              </a:rPr>
              <a:t>Architecture</a:t>
            </a:r>
            <a:endParaRPr lang="en-US" sz="7200" b="1" dirty="0">
              <a:solidFill>
                <a:srgbClr val="104F8B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162" y="22566265"/>
            <a:ext cx="9916789" cy="65639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41" name="Group 40"/>
          <p:cNvGrpSpPr/>
          <p:nvPr/>
        </p:nvGrpSpPr>
        <p:grpSpPr>
          <a:xfrm>
            <a:off x="27655374" y="10515497"/>
            <a:ext cx="7777901" cy="5475824"/>
            <a:chOff x="27655374" y="10432369"/>
            <a:chExt cx="7777901" cy="5475824"/>
          </a:xfrm>
        </p:grpSpPr>
        <p:graphicFrame>
          <p:nvGraphicFramePr>
            <p:cNvPr id="17" name="Object 1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41290609"/>
                </p:ext>
              </p:extLst>
            </p:nvPr>
          </p:nvGraphicFramePr>
          <p:xfrm>
            <a:off x="27655374" y="10432369"/>
            <a:ext cx="7777901" cy="54758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9" name="Image" r:id="rId7" imgW="14717160" imgH="10361880" progId="Photoshop.Image.12">
                    <p:embed/>
                  </p:oleObj>
                </mc:Choice>
                <mc:Fallback>
                  <p:oleObj name="Image" r:id="rId7" imgW="14717160" imgH="10361880" progId="Photoshop.Image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7655374" y="10432369"/>
                          <a:ext cx="7777901" cy="5475824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30998" y="14850475"/>
              <a:ext cx="3019149" cy="9429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0224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649</TotalTime>
  <Words>414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Adobe Gothic Std B</vt:lpstr>
      <vt:lpstr>Arial</vt:lpstr>
      <vt:lpstr>Calibri</vt:lpstr>
      <vt:lpstr>Calibri Light</vt:lpstr>
      <vt:lpstr>Office Theme</vt:lpstr>
      <vt:lpstr>Adobe Photoshop Image</vt:lpstr>
      <vt:lpstr>VR Application Research &amp; Design</vt:lpstr>
    </vt:vector>
  </TitlesOfParts>
  <Company>printingservices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Print services</dc:creator>
  <cp:lastModifiedBy>Daniel Johnson</cp:lastModifiedBy>
  <cp:revision>83</cp:revision>
  <cp:lastPrinted>2016-04-05T13:57:46Z</cp:lastPrinted>
  <dcterms:created xsi:type="dcterms:W3CDTF">2016-02-29T20:17:18Z</dcterms:created>
  <dcterms:modified xsi:type="dcterms:W3CDTF">2017-04-11T04:01:09Z</dcterms:modified>
</cp:coreProperties>
</file>

<file path=docProps/thumbnail.jpeg>
</file>